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27"/>
  </p:notesMasterIdLst>
  <p:handoutMasterIdLst>
    <p:handoutMasterId r:id="rId28"/>
  </p:handoutMasterIdLst>
  <p:sldIdLst>
    <p:sldId id="257" r:id="rId2"/>
    <p:sldId id="261" r:id="rId3"/>
    <p:sldId id="289" r:id="rId4"/>
    <p:sldId id="263" r:id="rId5"/>
    <p:sldId id="262" r:id="rId6"/>
    <p:sldId id="264" r:id="rId7"/>
    <p:sldId id="267" r:id="rId8"/>
    <p:sldId id="268" r:id="rId9"/>
    <p:sldId id="269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8" r:id="rId19"/>
    <p:sldId id="281" r:id="rId20"/>
    <p:sldId id="282" r:id="rId21"/>
    <p:sldId id="283" r:id="rId22"/>
    <p:sldId id="284" r:id="rId23"/>
    <p:sldId id="285" r:id="rId24"/>
    <p:sldId id="271" r:id="rId25"/>
    <p:sldId id="286" r:id="rId26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A7E3"/>
    <a:srgbClr val="6600CC"/>
    <a:srgbClr val="FF66FF"/>
    <a:srgbClr val="CC6600"/>
    <a:srgbClr val="B4E195"/>
    <a:srgbClr val="FF6600"/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30" autoAdjust="0"/>
    <p:restoredTop sz="94638"/>
  </p:normalViewPr>
  <p:slideViewPr>
    <p:cSldViewPr snapToGrid="0">
      <p:cViewPr varScale="1">
        <p:scale>
          <a:sx n="127" d="100"/>
          <a:sy n="127" d="100"/>
        </p:scale>
        <p:origin x="200" y="1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422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AA9324D-736C-4521-902C-E171322BDD32}" type="datetime1">
              <a:rPr lang="it-IT" smtClean="0"/>
              <a:t>01/05/23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9CDE5A0-E0EA-4E79-8A9D-490C77C3E1D1}" type="datetime1">
              <a:rPr lang="it-IT" smtClean="0"/>
              <a:t>01/05/23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"/>
              <a:t>Fare clic per modificare gli stili del testo dello schema</a:t>
            </a:r>
            <a:endParaRPr lang="en-US"/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egnaposto piè di pagina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Segnaposto piè di pagina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it"/>
              <a:t>Fare clic per modificare gli stili del testo dello schema</a:t>
            </a:r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9" name="Rettangolo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tangolo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Immagine 7" descr="Immagine che contiene logo&#10;&#10;Descrizione generata automaticamente">
            <a:extLst>
              <a:ext uri="{FF2B5EF4-FFF2-40B4-BE49-F238E27FC236}">
                <a16:creationId xmlns:a16="http://schemas.microsoft.com/office/drawing/2014/main" id="{955582D4-A8F2-FCE7-F72C-F171B44BE7C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66" y="548640"/>
            <a:ext cx="1792393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1" kern="1200" cap="all">
          <a:solidFill>
            <a:srgbClr val="08A7E3"/>
          </a:solidFill>
          <a:latin typeface="Avenir Next LT Pro" panose="020B0504020202020204" pitchFamily="34" charset="77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rgbClr val="08A7E3"/>
          </a:solidFill>
          <a:latin typeface="Avenir Next LT Pro" panose="020B0504020202020204" pitchFamily="34" charset="77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rgbClr val="08A7E3"/>
          </a:solidFill>
          <a:latin typeface="Avenir Next LT Pro" panose="020B0504020202020204" pitchFamily="34" charset="77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rgbClr val="08A7E3"/>
          </a:solidFill>
          <a:latin typeface="Avenir Next LT Pro" panose="020B0504020202020204" pitchFamily="34" charset="77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rgbClr val="08A7E3"/>
          </a:solidFill>
          <a:latin typeface="Avenir Next LT Pro" panose="020B0504020202020204" pitchFamily="34" charset="77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rgbClr val="08A7E3"/>
          </a:solidFill>
          <a:latin typeface="Avenir Next LT Pro" panose="020B0504020202020204" pitchFamily="34" charset="77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ttangolo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412" y="3965981"/>
            <a:ext cx="11328972" cy="1583481"/>
          </a:xfrm>
          <a:solidFill>
            <a:srgbClr val="08A7E3"/>
          </a:solidFill>
        </p:spPr>
        <p:txBody>
          <a:bodyPr rtlCol="0">
            <a:normAutofit fontScale="90000"/>
          </a:bodyPr>
          <a:lstStyle/>
          <a:p>
            <a:pPr algn="ctr" rtl="0"/>
            <a:r>
              <a:rPr lang="it" b="1" dirty="0">
                <a:solidFill>
                  <a:schemeClr val="bg1"/>
                </a:solidFill>
              </a:rPr>
              <a:t>PIATTAFORMA PER IL RINNOVO </a:t>
            </a:r>
            <a:br>
              <a:rPr lang="it" b="1" dirty="0">
                <a:solidFill>
                  <a:schemeClr val="bg1"/>
                </a:solidFill>
              </a:rPr>
            </a:br>
            <a:r>
              <a:rPr lang="it" b="1" dirty="0">
                <a:solidFill>
                  <a:schemeClr val="bg1"/>
                </a:solidFill>
              </a:rPr>
              <a:t>DEL CONTRATTO COLLETTIVO NAZIONALE DI LAVORO </a:t>
            </a:r>
            <a:br>
              <a:rPr lang="it" b="1" dirty="0">
                <a:solidFill>
                  <a:schemeClr val="bg1"/>
                </a:solidFill>
              </a:rPr>
            </a:br>
            <a:r>
              <a:rPr lang="it" b="1" dirty="0">
                <a:solidFill>
                  <a:schemeClr val="bg1"/>
                </a:solidFill>
              </a:rPr>
              <a:t>SETTORE CREDITIZIO E FINANZIARIO 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Immagine 4" descr="Immagine che contiene logo&#10;&#10;Descrizione generata automaticamente">
            <a:extLst>
              <a:ext uri="{FF2B5EF4-FFF2-40B4-BE49-F238E27FC236}">
                <a16:creationId xmlns:a16="http://schemas.microsoft.com/office/drawing/2014/main" id="{BABE8292-FC72-4722-2195-E7EF7E3B49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49" y="1112445"/>
            <a:ext cx="2536497" cy="2623962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F410B52-896B-FD2C-0E5E-DACD808A3186}"/>
              </a:ext>
            </a:extLst>
          </p:cNvPr>
          <p:cNvSpPr txBox="1"/>
          <p:nvPr/>
        </p:nvSpPr>
        <p:spPr>
          <a:xfrm>
            <a:off x="3898846" y="6003291"/>
            <a:ext cx="4340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8A7E3"/>
                </a:solidFill>
                <a:latin typeface="Avenir Next LT Pro" panose="020B0504020202020204" pitchFamily="34" charset="77"/>
              </a:rPr>
              <a:t>4 maggio 2023</a:t>
            </a:r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1979032" y="813206"/>
            <a:ext cx="988488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I… come INQUADRAMENTI</a:t>
            </a:r>
            <a:r>
              <a:rPr lang="it-IT" sz="80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 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672464" y="2498724"/>
            <a:ext cx="1084707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Introduzione di una previsione di garanzia anche per ruoli di uffici centrali e direzioni, in coerenza di quanto previsto per le figure di rete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Inserimento tra le materie demandate alla contrattazione di secondo livello delle figure professionali, ferme le tabelle degli inquadramenti, le declaratorie e il controllo di conformità della Cabina di regia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Coinvolgimento sindacale su situazioni organizzative attuali e future variazioni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Aggiornamento delle declaratorie con previsioni per le macro famiglie che possano comprendere le figure maggiormente presenti/previste nel settore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Valorizzazione su ruoli con responsabilità derivanti da previsioni di legge o materia di vigilanza (Es. Mifid, Antiriciclaggio)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2379D7D-CC00-3E8D-C62A-DED3523F7316}"/>
              </a:ext>
            </a:extLst>
          </p:cNvPr>
          <p:cNvSpPr/>
          <p:nvPr/>
        </p:nvSpPr>
        <p:spPr>
          <a:xfrm>
            <a:off x="2710906" y="5737122"/>
            <a:ext cx="6770187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#VALORIZZAZIONE</a:t>
            </a:r>
          </a:p>
        </p:txBody>
      </p:sp>
    </p:spTree>
    <p:extLst>
      <p:ext uri="{BB962C8B-B14F-4D97-AF65-F5344CB8AC3E}">
        <p14:creationId xmlns:p14="http://schemas.microsoft.com/office/powerpoint/2010/main" val="2299484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1933903" y="1153592"/>
            <a:ext cx="104640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46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L… come LAVORO SOTTO STRESS  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204845" y="2898422"/>
            <a:ext cx="117582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Considerare carichi di lavoro e pressioni commerciali nel più ampio ambito della tutela della salute e benessere sui luoghi di lavoro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Necessità di individuare e monitorare gli indicatori di stress da lavoro correlato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Previsione di indagini di clima settoriali, con predisposizione di un Questionari per la rilevazione dello stress lavoro correlato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51A769A8-AAC3-2FC8-37A8-5A3049E6DE66}"/>
              </a:ext>
            </a:extLst>
          </p:cNvPr>
          <p:cNvSpPr/>
          <p:nvPr/>
        </p:nvSpPr>
        <p:spPr>
          <a:xfrm>
            <a:off x="958173" y="5628137"/>
            <a:ext cx="10251589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#STRESSLAVOROCORRELATO</a:t>
            </a:r>
          </a:p>
        </p:txBody>
      </p:sp>
    </p:spTree>
    <p:extLst>
      <p:ext uri="{BB962C8B-B14F-4D97-AF65-F5344CB8AC3E}">
        <p14:creationId xmlns:p14="http://schemas.microsoft.com/office/powerpoint/2010/main" val="2625227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2102069" y="691136"/>
            <a:ext cx="786941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4800" b="1" dirty="0">
                <a:ln/>
                <a:solidFill>
                  <a:srgbClr val="08A7E3"/>
                </a:solidFill>
                <a:latin typeface="Avenir Next LT Pro" panose="020F0502020204030204" pitchFamily="34" charset="0"/>
              </a:rPr>
              <a:t>M… come MOBILITÀ</a:t>
            </a:r>
          </a:p>
          <a:p>
            <a:pPr algn="ctr"/>
            <a:r>
              <a:rPr lang="it-IT" sz="4800" b="1" dirty="0">
                <a:ln/>
                <a:solidFill>
                  <a:srgbClr val="08A7E3"/>
                </a:solidFill>
                <a:latin typeface="Avenir Next LT Pro" panose="020F0502020204030204" pitchFamily="34" charset="0"/>
              </a:rPr>
              <a:t> TERRITORIALE 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323264" y="2616883"/>
            <a:ext cx="1173538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La mobilità territoriale deve essere calcolata dal domicilio e non dal luogo di lavoro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Diritto di preavviso sempre esigibile in caso di trasferimenti</a:t>
            </a: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Introduzione di una Commissione bilaterale sulla mobilità, con compiti di analisi e verifica su trasferimenti, missioni, pendolarismo, richieste di avvicinamento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Focus su impatto ambientale della Mobilità, in coerenza con criteri di sostenibilità ambientale, con attenzione ai piani di riduzione km di spostamento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019EF5C8-2C97-8F79-C47B-9C584DE32B5D}"/>
              </a:ext>
            </a:extLst>
          </p:cNvPr>
          <p:cNvSpPr/>
          <p:nvPr/>
        </p:nvSpPr>
        <p:spPr>
          <a:xfrm>
            <a:off x="3522921" y="5705199"/>
            <a:ext cx="5718810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#SOSTENIBILITÀ</a:t>
            </a:r>
          </a:p>
        </p:txBody>
      </p:sp>
    </p:spTree>
    <p:extLst>
      <p:ext uri="{BB962C8B-B14F-4D97-AF65-F5344CB8AC3E}">
        <p14:creationId xmlns:p14="http://schemas.microsoft.com/office/powerpoint/2010/main" val="2853742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1890725" y="752490"/>
            <a:ext cx="103012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4800" b="1" dirty="0" err="1">
                <a:ln/>
                <a:solidFill>
                  <a:srgbClr val="08A7E3"/>
                </a:solidFill>
                <a:latin typeface="Avenir Next LT Pro" panose="020B0504020202020204" pitchFamily="34" charset="77"/>
              </a:rPr>
              <a:t>N</a:t>
            </a:r>
            <a:r>
              <a:rPr lang="it-IT" sz="4800" b="1" cap="none" spc="0" dirty="0">
                <a:ln/>
                <a:solidFill>
                  <a:srgbClr val="08A7E3"/>
                </a:solidFill>
                <a:effectLst/>
                <a:latin typeface="Avenir Next LT Pro" panose="020B0504020202020204" pitchFamily="34" charset="77"/>
              </a:rPr>
              <a:t>… come </a:t>
            </a:r>
            <a:r>
              <a:rPr lang="it-IT" sz="4800" b="1" dirty="0">
                <a:ln/>
                <a:solidFill>
                  <a:srgbClr val="08A7E3"/>
                </a:solidFill>
                <a:latin typeface="Avenir Next LT Pro" panose="020B0504020202020204" pitchFamily="34" charset="77"/>
              </a:rPr>
              <a:t>NO A INDEBITE </a:t>
            </a:r>
          </a:p>
          <a:p>
            <a:pPr algn="ctr"/>
            <a:r>
              <a:rPr lang="it-IT" sz="4800" b="1" dirty="0">
                <a:ln/>
                <a:solidFill>
                  <a:srgbClr val="08A7E3"/>
                </a:solidFill>
                <a:latin typeface="Avenir Next LT Pro" panose="020B0504020202020204" pitchFamily="34" charset="77"/>
              </a:rPr>
              <a:t>PRESSIONI COMMERCIALI</a:t>
            </a:r>
            <a:r>
              <a:rPr lang="it-IT" sz="4800" b="1" cap="none" spc="0" dirty="0">
                <a:ln/>
                <a:solidFill>
                  <a:srgbClr val="08A7E3"/>
                </a:solidFill>
                <a:effectLst/>
                <a:latin typeface="Avenir Next LT Pro" panose="020B0504020202020204" pitchFamily="34" charset="77"/>
              </a:rPr>
              <a:t> 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288974" y="2690651"/>
            <a:ext cx="118039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Divieto di previsionali di vendita e di tabelle e analisi comparative sui risultati commerciali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Rafforzamento del presidio di vigilanza sui modelli commerciali adottati, e sui comportamenti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Rafforzamento del potere di segnalazione (whistleblowing) in capo alle organizzazioni sindacali, garantendo anonimato dei lavoratori segnalanti</a:t>
            </a: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Nuovi percorsi formativi sulle corrette politiche e prassi gestionali e commerciali</a:t>
            </a: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E21CA7B9-5020-51DC-FA32-40C1424B1307}"/>
              </a:ext>
            </a:extLst>
          </p:cNvPr>
          <p:cNvSpPr/>
          <p:nvPr/>
        </p:nvSpPr>
        <p:spPr>
          <a:xfrm>
            <a:off x="1525481" y="5705199"/>
            <a:ext cx="9330952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#POLITICHECOMMERCIALI</a:t>
            </a:r>
          </a:p>
        </p:txBody>
      </p:sp>
    </p:spTree>
    <p:extLst>
      <p:ext uri="{BB962C8B-B14F-4D97-AF65-F5344CB8AC3E}">
        <p14:creationId xmlns:p14="http://schemas.microsoft.com/office/powerpoint/2010/main" val="3135935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2413332" y="1111550"/>
            <a:ext cx="96480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48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O… come ORARI</a:t>
            </a:r>
            <a:r>
              <a:rPr lang="it-IT" sz="4800" b="1" dirty="0">
                <a:ln/>
                <a:solidFill>
                  <a:srgbClr val="08A7E3"/>
                </a:solidFill>
                <a:latin typeface="Avenir Next" panose="020B0503020202020204" pitchFamily="34" charset="0"/>
              </a:rPr>
              <a:t>O DI LAVORO</a:t>
            </a:r>
            <a:r>
              <a:rPr lang="it-IT" sz="48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 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391844" y="2396287"/>
            <a:ext cx="118954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Riduzione dell’orario di lavoro standard  di 30 minuti con passaggio alle 35 ore dalle attuali 37.30 a parità di retribuzione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Rafforzamento dell’istituto del part-time, come diritto esigibile in senso generale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Introduzione di un limite percentuale di lavoratrici e lavoratori adibiti a lavori su turni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Riforma delle voci “indennità di turno” e “reperibilità”, rivedendone presupposti normativi e importi, riconoscendo l'impegno di tempo di vita personale</a:t>
            </a: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1D7487C-0698-C46F-BA7B-B857355AFC08}"/>
              </a:ext>
            </a:extLst>
          </p:cNvPr>
          <p:cNvSpPr/>
          <p:nvPr/>
        </p:nvSpPr>
        <p:spPr>
          <a:xfrm>
            <a:off x="2739990" y="5569355"/>
            <a:ext cx="7620997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#35ORESETTIMANALI</a:t>
            </a:r>
          </a:p>
        </p:txBody>
      </p:sp>
    </p:spTree>
    <p:extLst>
      <p:ext uri="{BB962C8B-B14F-4D97-AF65-F5344CB8AC3E}">
        <p14:creationId xmlns:p14="http://schemas.microsoft.com/office/powerpoint/2010/main" val="2711740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2652910" y="826627"/>
            <a:ext cx="83971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4800" b="1" dirty="0" err="1">
                <a:ln/>
                <a:solidFill>
                  <a:srgbClr val="08A7E3"/>
                </a:solidFill>
                <a:latin typeface="Avenir Next" panose="020B0503020202020204" pitchFamily="34" charset="0"/>
              </a:rPr>
              <a:t>P</a:t>
            </a:r>
            <a:r>
              <a:rPr lang="it-IT" sz="48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… come </a:t>
            </a:r>
            <a:r>
              <a:rPr lang="it-IT" sz="4800" b="1" dirty="0">
                <a:ln/>
                <a:solidFill>
                  <a:srgbClr val="08A7E3"/>
                </a:solidFill>
                <a:latin typeface="Avenir Next" panose="020B0503020202020204" pitchFamily="34" charset="0"/>
              </a:rPr>
              <a:t>PROVVEDIMENTI </a:t>
            </a:r>
          </a:p>
          <a:p>
            <a:pPr algn="ctr"/>
            <a:r>
              <a:rPr lang="it-IT" sz="4800" b="1" dirty="0">
                <a:ln/>
                <a:solidFill>
                  <a:srgbClr val="08A7E3"/>
                </a:solidFill>
                <a:latin typeface="Avenir Next" panose="020B0503020202020204" pitchFamily="34" charset="0"/>
              </a:rPr>
              <a:t>DISCIPLINARI</a:t>
            </a:r>
            <a:r>
              <a:rPr lang="it-IT" sz="48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 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117524" y="2396287"/>
            <a:ext cx="1179253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4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Limite massimo di tre mesi di allontanamento  cautelare della lavoratrice/lavoratore sottoposto a procedimento penale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4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4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Tempo massimo di 3 mesi per la definizione del procedimento disciplinare (escluso processo penale), se non dipende dall’esito di un Procedimento Penale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4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4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Termine di difesa elevato da 7 a 10 giorni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4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4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Diritto di accesso a tutti gli atti oggetto della contestazione disciplinare, che saranno sempre consegnati in copia (materiale o digitale)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4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4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In caso di licenziamento disciplinare ingiustificato, prevedere la reintegra nel posto di lavoro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4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4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In caso di sanzioni giuridiche per legge, verifica dell’efficacia dei presidi operativi aziendali, in caso contrario le sanzioni rimangono a carico dell’azienda</a:t>
            </a:r>
          </a:p>
          <a:p>
            <a:endParaRPr lang="it-IT" sz="14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4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Per responsabilità verso terzi il lavoratore deve essere sollevato in tutti i casi della colpa (anche grave)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7144C355-B7E8-469A-17F1-8EA9320E820C}"/>
              </a:ext>
            </a:extLst>
          </p:cNvPr>
          <p:cNvSpPr/>
          <p:nvPr/>
        </p:nvSpPr>
        <p:spPr>
          <a:xfrm>
            <a:off x="2652910" y="5855765"/>
            <a:ext cx="7698518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#DIRITTOALLATUTELA</a:t>
            </a:r>
          </a:p>
        </p:txBody>
      </p:sp>
    </p:spTree>
    <p:extLst>
      <p:ext uri="{BB962C8B-B14F-4D97-AF65-F5344CB8AC3E}">
        <p14:creationId xmlns:p14="http://schemas.microsoft.com/office/powerpoint/2010/main" val="326125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2438140" y="691136"/>
            <a:ext cx="888371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6000" b="1" dirty="0" err="1">
                <a:ln/>
                <a:solidFill>
                  <a:srgbClr val="08A7E3"/>
                </a:solidFill>
                <a:latin typeface="Avenir Next" panose="020B0503020202020204" pitchFamily="34" charset="0"/>
              </a:rPr>
              <a:t>Q</a:t>
            </a:r>
            <a:r>
              <a:rPr lang="it-IT" sz="60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… come QUALITÀ </a:t>
            </a:r>
          </a:p>
          <a:p>
            <a:pPr algn="ctr"/>
            <a:r>
              <a:rPr lang="it-IT" sz="60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DELLA CURA DEI</a:t>
            </a:r>
            <a:r>
              <a:rPr lang="it-IT" sz="6000" b="1" dirty="0">
                <a:ln/>
                <a:solidFill>
                  <a:srgbClr val="08A7E3"/>
                </a:solidFill>
                <a:latin typeface="Avenir Next" panose="020B0503020202020204" pitchFamily="34" charset="0"/>
              </a:rPr>
              <a:t> CARI</a:t>
            </a:r>
            <a:r>
              <a:rPr lang="it-IT" sz="60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 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140384" y="2492467"/>
            <a:ext cx="1150678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Ampliamento dei permessi e dei congedi in ottica di massima inclusione sociale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Rafforzamento di permessi retribuiti per la cura dei figli affetti da disturbi e disagi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Possibilità di sospendere volontariamente l’attività lavorativa per un periodo massimo di 20 giorni lavorativi con previsione di trattamento economico nella misura del 40% della retribuzione annua lorda calcolata su base giornaliera, con versamenti contributi previdenziali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Flessibilità in entrata ed uscita superiore a 30 minuti per esigenze personali e famigliari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Permessi retribuiti per lavoratrici/lavoratori con figli minori, genitori separati/divorziati con affido esclusivo, vedove/i, famiglie monogenitoriali</a:t>
            </a:r>
          </a:p>
          <a:p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C406FADE-1810-4946-9374-235B4C06CDD7}"/>
              </a:ext>
            </a:extLst>
          </p:cNvPr>
          <p:cNvSpPr/>
          <p:nvPr/>
        </p:nvSpPr>
        <p:spPr>
          <a:xfrm>
            <a:off x="3727614" y="5705199"/>
            <a:ext cx="4952061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#FLESSIBILITÀ</a:t>
            </a:r>
          </a:p>
        </p:txBody>
      </p:sp>
    </p:spTree>
    <p:extLst>
      <p:ext uri="{BB962C8B-B14F-4D97-AF65-F5344CB8AC3E}">
        <p14:creationId xmlns:p14="http://schemas.microsoft.com/office/powerpoint/2010/main" val="4194462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2273614" y="1126382"/>
            <a:ext cx="975074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6000" b="1" cap="none" spc="0" dirty="0" err="1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R</a:t>
            </a:r>
            <a:r>
              <a:rPr lang="it-IT" sz="60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… come </a:t>
            </a:r>
            <a:r>
              <a:rPr lang="it-IT" sz="6000" b="1" dirty="0">
                <a:ln/>
                <a:solidFill>
                  <a:srgbClr val="08A7E3"/>
                </a:solidFill>
                <a:latin typeface="Avenir Next" panose="020B0503020202020204" pitchFamily="34" charset="0"/>
              </a:rPr>
              <a:t>RETRIBUZIONI</a:t>
            </a:r>
            <a:r>
              <a:rPr lang="it-IT" sz="60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 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140384" y="2376853"/>
            <a:ext cx="1188397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Aumento di 435 euro lordi mensili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Importo parametrato alla terza area, quarto livello. Si tiene conto della dinamiche inflattive del triennio 2023-2025 e della redistribuzione della maggiore produttività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R</a:t>
            </a:r>
            <a:r>
              <a:rPr lang="it-IT" sz="1600" b="0" i="0" dirty="0">
                <a:solidFill>
                  <a:schemeClr val="accent2">
                    <a:lumMod val="75000"/>
                  </a:schemeClr>
                </a:solidFill>
                <a:effectLst/>
                <a:latin typeface="Avenir Next" panose="020B0503020202020204" pitchFamily="34" charset="0"/>
              </a:rPr>
              <a:t>iconoscimento esplicito che i contributi datoriali alla previdenza complementare, assistenza sanitaria ed </a:t>
            </a:r>
            <a:r>
              <a:rPr lang="it-IT" sz="1600" b="0" i="0" dirty="0" err="1">
                <a:solidFill>
                  <a:schemeClr val="accent2">
                    <a:lumMod val="75000"/>
                  </a:schemeClr>
                </a:solidFill>
                <a:effectLst/>
                <a:latin typeface="Avenir Next" panose="020B0503020202020204" pitchFamily="34" charset="0"/>
              </a:rPr>
              <a:t>Ltc</a:t>
            </a:r>
            <a:r>
              <a:rPr lang="it-IT" sz="1600" b="0" i="0" dirty="0">
                <a:solidFill>
                  <a:schemeClr val="accent2">
                    <a:lumMod val="75000"/>
                  </a:schemeClr>
                </a:solidFill>
                <a:effectLst/>
                <a:latin typeface="Avenir Next" panose="020B0503020202020204" pitchFamily="34" charset="0"/>
              </a:rPr>
              <a:t>, in quanto forme di retribuzione contrattuale “differita” e “indiretta”, siano parte integrante dei livelli economici complessivi della retribuzione annuale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Rivalutazione delle voci economiche (gli scatti, le diarie, le indennità etc.) in misura pari alle rivalutazioni delle tabelle retributive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Incremento di un ulteriore scatto di anzianità anche in relazione all’innalzamento dell’età pensionabile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F6CD225F-2721-5C16-199B-48CF95B89910}"/>
              </a:ext>
            </a:extLst>
          </p:cNvPr>
          <p:cNvSpPr/>
          <p:nvPr/>
        </p:nvSpPr>
        <p:spPr>
          <a:xfrm>
            <a:off x="4120136" y="5731618"/>
            <a:ext cx="3924472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#435EURO</a:t>
            </a:r>
          </a:p>
        </p:txBody>
      </p:sp>
    </p:spTree>
    <p:extLst>
      <p:ext uri="{BB962C8B-B14F-4D97-AF65-F5344CB8AC3E}">
        <p14:creationId xmlns:p14="http://schemas.microsoft.com/office/powerpoint/2010/main" val="3870537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1812556" y="1114105"/>
            <a:ext cx="1046408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5900" b="1" dirty="0" err="1">
                <a:ln/>
                <a:solidFill>
                  <a:srgbClr val="08A7E3"/>
                </a:solidFill>
                <a:latin typeface="Avenir Next" panose="020B0503020202020204" pitchFamily="34" charset="0"/>
              </a:rPr>
              <a:t>S</a:t>
            </a:r>
            <a:r>
              <a:rPr lang="it-IT" sz="5900" b="1" dirty="0">
                <a:ln/>
                <a:solidFill>
                  <a:srgbClr val="08A7E3"/>
                </a:solidFill>
                <a:latin typeface="Avenir Next" panose="020B0503020202020204" pitchFamily="34" charset="0"/>
              </a:rPr>
              <a:t>… come SMARTWORKING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A137C7D-0742-7289-24DF-91618EA63EA2}"/>
              </a:ext>
            </a:extLst>
          </p:cNvPr>
          <p:cNvSpPr txBox="1"/>
          <p:nvPr/>
        </p:nvSpPr>
        <p:spPr>
          <a:xfrm>
            <a:off x="283464" y="2461197"/>
            <a:ext cx="127101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Ampliamento della platea alle filiali: equità di previsioni ed elementi di esigibilità minima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Regole e perimetri definiti: evitare che uno strumento nato come opportunità diventi insidia 	</a:t>
            </a: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No a smart working come possibile anticamera di future esternalizzazioni e/o delocalizzazioni</a:t>
            </a: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No a nuove forme di misurazione della prestazione, che resta obbligazione di mezzi e non di risultati</a:t>
            </a: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Salvaguardia del diritto incondizionato «alla sede fisica di lavoro» e della volontarietà di accesso</a:t>
            </a: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Nuove definizioni di priorità di accesso e riconoscimenti di contributi spese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FA73816-5F74-02D0-C201-56DA55D29E00}"/>
              </a:ext>
            </a:extLst>
          </p:cNvPr>
          <p:cNvSpPr/>
          <p:nvPr/>
        </p:nvSpPr>
        <p:spPr>
          <a:xfrm>
            <a:off x="3443895" y="5754406"/>
            <a:ext cx="5304209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#SMART&amp;SAFE</a:t>
            </a:r>
          </a:p>
        </p:txBody>
      </p:sp>
    </p:spTree>
    <p:extLst>
      <p:ext uri="{BB962C8B-B14F-4D97-AF65-F5344CB8AC3E}">
        <p14:creationId xmlns:p14="http://schemas.microsoft.com/office/powerpoint/2010/main" val="4129666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2602535" y="1006446"/>
            <a:ext cx="847084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66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… e come SOCIALE 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140384" y="2376853"/>
            <a:ext cx="1171252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Contributo di almeno 1.500 euro per ciascuna lavoratrice e lavoratore e per ciascun familiare fiscalmente a carico che risulti portatore di handicap (legge 104/1992)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Istituzione della figura del </a:t>
            </a:r>
            <a:r>
              <a:rPr lang="it-IT" sz="1600" dirty="0" err="1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disability</a:t>
            </a: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 manager, assicurare pari opportunità alle persone con </a:t>
            </a:r>
            <a:r>
              <a:rPr lang="it-IT" sz="1600" dirty="0" err="1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Dsa</a:t>
            </a: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Obbligatorietà della costituzione delle Commissioni «Pari opportunità» e «politiche inclusione»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Inclusione sociale come politica che permea tutto il contratto nazionale, con l’estensione trasversale di permessi e diritti a tutti i soggetti, dalle famiglie tradizionali, alle coppie di fatto, alle unioni civili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16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Introduzione di un meccanismo di controllo condiviso su organici di unità produttive che tenga conto di part time, permessi legati a genitorialità, esigenze di conciliazione e cura caregiver</a:t>
            </a:r>
          </a:p>
          <a:p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endParaRPr lang="it-IT" sz="1600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B207104D-4C1D-6893-FB4C-AF15186F91F6}"/>
              </a:ext>
            </a:extLst>
          </p:cNvPr>
          <p:cNvSpPr/>
          <p:nvPr/>
        </p:nvSpPr>
        <p:spPr>
          <a:xfrm>
            <a:off x="2272100" y="5639284"/>
            <a:ext cx="7647799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#GENDER&amp;DIVERSITY</a:t>
            </a:r>
          </a:p>
        </p:txBody>
      </p:sp>
    </p:spTree>
    <p:extLst>
      <p:ext uri="{BB962C8B-B14F-4D97-AF65-F5344CB8AC3E}">
        <p14:creationId xmlns:p14="http://schemas.microsoft.com/office/powerpoint/2010/main" val="1221914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E9FF75DE-E772-AE4C-0D1A-DF16B3584A52}"/>
              </a:ext>
            </a:extLst>
          </p:cNvPr>
          <p:cNvSpPr txBox="1"/>
          <p:nvPr/>
        </p:nvSpPr>
        <p:spPr>
          <a:xfrm>
            <a:off x="2051135" y="865083"/>
            <a:ext cx="9762493" cy="646331"/>
          </a:xfrm>
          <a:prstGeom prst="rect">
            <a:avLst/>
          </a:prstGeom>
          <a:solidFill>
            <a:srgbClr val="08A7E3"/>
          </a:solidFill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bg1"/>
                </a:solidFill>
                <a:latin typeface="Avenir Next LT Pro" panose="020B0504020202020204" pitchFamily="34" charset="77"/>
                <a:cs typeface="Calibri" panose="020F0502020204030204" pitchFamily="34" charset="0"/>
              </a:rPr>
              <a:t>LA NUOVA PIATTAFORMA DALLA A ALLA Z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7F720D-8F99-F19C-FA44-CFB670AC8270}"/>
              </a:ext>
            </a:extLst>
          </p:cNvPr>
          <p:cNvSpPr txBox="1"/>
          <p:nvPr/>
        </p:nvSpPr>
        <p:spPr>
          <a:xfrm>
            <a:off x="3055656" y="1723762"/>
            <a:ext cx="8581292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È la partita più importante. L’abbiamo preparata come merita. </a:t>
            </a:r>
          </a:p>
          <a:p>
            <a:endParaRPr lang="it-IT" sz="2000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Pronti a tutto. </a:t>
            </a:r>
          </a:p>
          <a:p>
            <a:endParaRPr lang="it-IT" sz="2000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Ora è arrivato il momento di condividerla con le lavoratrici e i lavoratori del settore. </a:t>
            </a:r>
          </a:p>
          <a:p>
            <a:endParaRPr lang="it-IT" sz="2000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C’è molto più in gioco di un semplice rinnovo di un Contratto nazionale.</a:t>
            </a:r>
          </a:p>
          <a:p>
            <a:endParaRPr lang="it-IT" sz="2000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C’è il 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FUTURO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 della categoria ovvero di 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280.000 PERSONE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. </a:t>
            </a:r>
          </a:p>
          <a:p>
            <a:endParaRPr lang="it-IT" sz="2000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E non è un gioco. Ma la 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nostra sfida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. </a:t>
            </a:r>
          </a:p>
          <a:p>
            <a:endParaRPr lang="it-IT" sz="2000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Scenderemo sul campo a raccontarvela. E poi la presenteremo in ABI.</a:t>
            </a:r>
          </a:p>
          <a:p>
            <a:endParaRPr lang="it-IT" sz="2000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Intanto ve la presentiamo. Come? In pillole… dalla A alla </a:t>
            </a:r>
            <a:r>
              <a:rPr lang="it-IT" sz="2000" b="1" dirty="0" err="1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Z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.</a:t>
            </a:r>
          </a:p>
          <a:p>
            <a:endParaRPr lang="it-IT" sz="2000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93490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3232045" y="691136"/>
            <a:ext cx="729590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6000" b="1" dirty="0">
                <a:ln/>
                <a:solidFill>
                  <a:srgbClr val="08A7E3"/>
                </a:solidFill>
                <a:latin typeface="Avenir Next" panose="020B0503020202020204" pitchFamily="34" charset="0"/>
              </a:rPr>
              <a:t>T</a:t>
            </a:r>
            <a:r>
              <a:rPr lang="it-IT" sz="60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… come </a:t>
            </a:r>
            <a:r>
              <a:rPr lang="it-IT" sz="6000" b="1" dirty="0">
                <a:ln/>
                <a:solidFill>
                  <a:srgbClr val="08A7E3"/>
                </a:solidFill>
                <a:latin typeface="Avenir Next" panose="020B0503020202020204" pitchFamily="34" charset="0"/>
              </a:rPr>
              <a:t>TASSO </a:t>
            </a:r>
          </a:p>
          <a:p>
            <a:pPr algn="ctr"/>
            <a:r>
              <a:rPr lang="it-IT" sz="6000" b="1" dirty="0">
                <a:ln/>
                <a:solidFill>
                  <a:srgbClr val="08A7E3"/>
                </a:solidFill>
                <a:latin typeface="Avenir Next" panose="020B0503020202020204" pitchFamily="34" charset="0"/>
              </a:rPr>
              <a:t>OCCUPAZIONALE</a:t>
            </a:r>
            <a:r>
              <a:rPr lang="it-IT" sz="60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 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140384" y="2376853"/>
            <a:ext cx="62604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DDCB3EB-E387-C2DB-891A-6A01A7DD2E22}"/>
              </a:ext>
            </a:extLst>
          </p:cNvPr>
          <p:cNvSpPr txBox="1"/>
          <p:nvPr/>
        </p:nvSpPr>
        <p:spPr>
          <a:xfrm>
            <a:off x="140384" y="2376853"/>
            <a:ext cx="119112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Ristabilire la corretta funzione sociale del credito e del risparmio attraverso il rilancio dell’occupazione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Impegno forte delle imprese alla stabilizzazione del lavoro a tempo non indeterminato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Vincolo di contribuzione economica anche a carico delle imprese riguardo il Fondo per l’occupazione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Implementazione delle previsioni relative all’intervento nelle aziende in crisi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Premialità aggiuntiva per assunzioni in:</a:t>
            </a:r>
          </a:p>
          <a:p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	</a:t>
            </a:r>
            <a:r>
              <a:rPr lang="it-IT" sz="17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aziende dove sono previste uscite e che creano nuova occupazione con salvaguardia delle residenzialità</a:t>
            </a:r>
          </a:p>
          <a:p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	</a:t>
            </a:r>
            <a:r>
              <a:rPr lang="it-IT" sz="1700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aree disagiate, in particolare del Sud Italia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E10F170-63B3-1EE5-5891-467B5F2FD347}"/>
              </a:ext>
            </a:extLst>
          </p:cNvPr>
          <p:cNvSpPr/>
          <p:nvPr/>
        </p:nvSpPr>
        <p:spPr>
          <a:xfrm>
            <a:off x="1900769" y="5705199"/>
            <a:ext cx="9169113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#RILANCIOOCCUPAZIONE</a:t>
            </a:r>
          </a:p>
        </p:txBody>
      </p:sp>
    </p:spTree>
    <p:extLst>
      <p:ext uri="{BB962C8B-B14F-4D97-AF65-F5344CB8AC3E}">
        <p14:creationId xmlns:p14="http://schemas.microsoft.com/office/powerpoint/2010/main" val="15251881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2860032" y="957396"/>
            <a:ext cx="731206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66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U… come UNITÀ 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DDCB3EB-E387-C2DB-891A-6A01A7DD2E22}"/>
              </a:ext>
            </a:extLst>
          </p:cNvPr>
          <p:cNvSpPr txBox="1"/>
          <p:nvPr/>
        </p:nvSpPr>
        <p:spPr>
          <a:xfrm>
            <a:off x="291172" y="2584927"/>
            <a:ext cx="116096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Rafforzamento del contratto nazionale come strumento di identificazione e unicità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Rivendicazione della contrattazione collettiva contro l’individualizzazione del rapporto di lavoro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Valorizzazione della contrattazione collettiva su temi cruciali quali organizzazione del lavoro, retribuzioni, sicurezza normativa, governo delle trasformazioni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Realizzazione di omogeneità di comportamenti</a:t>
            </a: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DAB5DFD-F299-B6BB-7A79-1408F4FA09E7}"/>
              </a:ext>
            </a:extLst>
          </p:cNvPr>
          <p:cNvSpPr/>
          <p:nvPr/>
        </p:nvSpPr>
        <p:spPr>
          <a:xfrm>
            <a:off x="3020932" y="5648269"/>
            <a:ext cx="6759736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#IDENTIFICAZIONE</a:t>
            </a:r>
          </a:p>
        </p:txBody>
      </p:sp>
    </p:spTree>
    <p:extLst>
      <p:ext uri="{BB962C8B-B14F-4D97-AF65-F5344CB8AC3E}">
        <p14:creationId xmlns:p14="http://schemas.microsoft.com/office/powerpoint/2010/main" val="2601151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2582059" y="691136"/>
            <a:ext cx="8595879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9600" b="1" dirty="0">
                <a:ln/>
                <a:solidFill>
                  <a:srgbClr val="08A7E3"/>
                </a:solidFill>
                <a:latin typeface="Avenir Next LT Pro" panose="020F0502020204030204" pitchFamily="34" charset="0"/>
              </a:rPr>
              <a:t>v</a:t>
            </a:r>
            <a:r>
              <a:rPr lang="it-IT" sz="5400" b="1" cap="none" spc="0" dirty="0">
                <a:ln/>
                <a:solidFill>
                  <a:srgbClr val="08A7E3"/>
                </a:solidFill>
                <a:effectLst/>
                <a:latin typeface="Avenir Next LT Pro" panose="020F0502020204030204" pitchFamily="34" charset="0"/>
              </a:rPr>
              <a:t>… come </a:t>
            </a:r>
            <a:r>
              <a:rPr lang="it-IT" sz="5400" b="1" dirty="0">
                <a:ln/>
                <a:solidFill>
                  <a:srgbClr val="08A7E3"/>
                </a:solidFill>
                <a:latin typeface="Avenir Next LT Pro" panose="020F0502020204030204" pitchFamily="34" charset="0"/>
              </a:rPr>
              <a:t>VALUTAZIONI </a:t>
            </a:r>
          </a:p>
          <a:p>
            <a:pPr algn="ctr"/>
            <a:r>
              <a:rPr lang="it-IT" sz="5400" b="1" dirty="0">
                <a:ln/>
                <a:solidFill>
                  <a:srgbClr val="08A7E3"/>
                </a:solidFill>
                <a:latin typeface="Avenir Next LT Pro" panose="020F0502020204030204" pitchFamily="34" charset="0"/>
              </a:rPr>
              <a:t>PROFESSIONALI</a:t>
            </a:r>
            <a:r>
              <a:rPr lang="it-IT" sz="5400" b="1" cap="none" spc="0" dirty="0">
                <a:ln/>
                <a:solidFill>
                  <a:srgbClr val="08A7E3"/>
                </a:solidFill>
                <a:effectLst/>
                <a:latin typeface="Avenir Next LT Pro" panose="020F0502020204030204" pitchFamily="34" charset="0"/>
              </a:rPr>
              <a:t> 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140384" y="2376853"/>
            <a:ext cx="62604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DDCB3EB-E387-C2DB-891A-6A01A7DD2E22}"/>
              </a:ext>
            </a:extLst>
          </p:cNvPr>
          <p:cNvSpPr txBox="1"/>
          <p:nvPr/>
        </p:nvSpPr>
        <p:spPr>
          <a:xfrm>
            <a:off x="311834" y="3277739"/>
            <a:ext cx="6260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A8C27A0-E350-27B6-4EDE-3415ADF2489C}"/>
              </a:ext>
            </a:extLst>
          </p:cNvPr>
          <p:cNvSpPr txBox="1"/>
          <p:nvPr/>
        </p:nvSpPr>
        <p:spPr>
          <a:xfrm>
            <a:off x="452218" y="2677574"/>
            <a:ext cx="117397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Confronti tra azienda e sindacati su principi, criteri utilizzati, sistemi automatizzati e algoritmi utilizzati, al fine di verificare la norma di garanzia rispetto al mancato raggiungimento di obiettivi quantitativi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Specifica fase di confronto su aspettative di sviluppo e carriera, con obbligo di risposta scritta dell’azienda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Previsione dell’obbligo di verbalizzazione della procedura di ricorso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Formazione specialistica dei valutatori in ordine a tematiche quali antidiscriminazione e inclusione</a:t>
            </a: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AE7E6AB-202D-6DA0-1F8B-4AABD1846B8D}"/>
              </a:ext>
            </a:extLst>
          </p:cNvPr>
          <p:cNvSpPr/>
          <p:nvPr/>
        </p:nvSpPr>
        <p:spPr>
          <a:xfrm>
            <a:off x="2243869" y="5625173"/>
            <a:ext cx="7899855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#CRESCITACONDIVISA</a:t>
            </a:r>
          </a:p>
        </p:txBody>
      </p:sp>
    </p:spTree>
    <p:extLst>
      <p:ext uri="{BB962C8B-B14F-4D97-AF65-F5344CB8AC3E}">
        <p14:creationId xmlns:p14="http://schemas.microsoft.com/office/powerpoint/2010/main" val="25632158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2879740" y="1057581"/>
            <a:ext cx="80686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6000" b="1" cap="none" spc="0" dirty="0" err="1">
                <a:ln/>
                <a:solidFill>
                  <a:srgbClr val="08A7E3"/>
                </a:solidFill>
                <a:effectLst/>
                <a:latin typeface="Avenir Next LT Pro" panose="020B0504020202020204" pitchFamily="34" charset="77"/>
              </a:rPr>
              <a:t>W</a:t>
            </a:r>
            <a:r>
              <a:rPr lang="it-IT" sz="6000" b="1" cap="none" spc="0" dirty="0">
                <a:ln/>
                <a:solidFill>
                  <a:srgbClr val="08A7E3"/>
                </a:solidFill>
                <a:effectLst/>
                <a:latin typeface="Avenir Next LT Pro" panose="020B0504020202020204" pitchFamily="34" charset="77"/>
              </a:rPr>
              <a:t>… come </a:t>
            </a:r>
            <a:r>
              <a:rPr lang="it-IT" sz="6000" b="1" dirty="0">
                <a:ln/>
                <a:solidFill>
                  <a:srgbClr val="08A7E3"/>
                </a:solidFill>
                <a:latin typeface="Avenir Next LT Pro" panose="020B0504020202020204" pitchFamily="34" charset="77"/>
              </a:rPr>
              <a:t>WELFARE</a:t>
            </a:r>
            <a:r>
              <a:rPr lang="it-IT" sz="6000" b="1" cap="none" spc="0" dirty="0">
                <a:ln/>
                <a:solidFill>
                  <a:srgbClr val="08A7E3"/>
                </a:solidFill>
                <a:effectLst/>
                <a:latin typeface="Avenir Next LT Pro" panose="020B0504020202020204" pitchFamily="34" charset="77"/>
              </a:rPr>
              <a:t> 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140384" y="2376853"/>
            <a:ext cx="62604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DDCB3EB-E387-C2DB-891A-6A01A7DD2E22}"/>
              </a:ext>
            </a:extLst>
          </p:cNvPr>
          <p:cNvSpPr txBox="1"/>
          <p:nvPr/>
        </p:nvSpPr>
        <p:spPr>
          <a:xfrm>
            <a:off x="311834" y="3277739"/>
            <a:ext cx="6260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A8C27A0-E350-27B6-4EDE-3415ADF2489C}"/>
              </a:ext>
            </a:extLst>
          </p:cNvPr>
          <p:cNvSpPr txBox="1"/>
          <p:nvPr/>
        </p:nvSpPr>
        <p:spPr>
          <a:xfrm>
            <a:off x="226109" y="2374182"/>
            <a:ext cx="1173978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Previdenza complementare: fissare al 4% assunti post 19.12.1994 (3% per gli ante) il livello di contribuzione minima datoriale obbligatoria; costo aziendale da sostenere anche in caso di mancata iscrizione del personale al Fondo, con importi in tal caso da trasferire a forme di solidarietà collettiva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err="1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Ltc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: adeguamento dei massimali delle prestazioni sulla base dell’indice di inflazione, possibilità di inserire in copertura anche coniugi e figli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Incremento del 25% di tutti i periodi di comporto, in considerazione dell’aumento dell’età contributiva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Innalzamento del periodo di aspettativa non retribuita al termine del comporto</a:t>
            </a: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93201852-17AB-3B86-6139-88EB27E2D786}"/>
              </a:ext>
            </a:extLst>
          </p:cNvPr>
          <p:cNvSpPr/>
          <p:nvPr/>
        </p:nvSpPr>
        <p:spPr>
          <a:xfrm>
            <a:off x="2964474" y="5548447"/>
            <a:ext cx="6872651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#ROADTOWELFARE</a:t>
            </a:r>
          </a:p>
        </p:txBody>
      </p:sp>
    </p:spTree>
    <p:extLst>
      <p:ext uri="{BB962C8B-B14F-4D97-AF65-F5344CB8AC3E}">
        <p14:creationId xmlns:p14="http://schemas.microsoft.com/office/powerpoint/2010/main" val="3742801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1843890" y="1102242"/>
            <a:ext cx="1022382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6000" b="1" dirty="0" err="1">
                <a:ln/>
                <a:solidFill>
                  <a:srgbClr val="08A7E3"/>
                </a:solidFill>
                <a:latin typeface="Avenir Next LT Pro" panose="020B0504020202020204" pitchFamily="34" charset="77"/>
              </a:rPr>
              <a:t>Z</a:t>
            </a:r>
            <a:r>
              <a:rPr lang="it-IT" sz="6000" b="1" dirty="0">
                <a:ln/>
                <a:solidFill>
                  <a:srgbClr val="08A7E3"/>
                </a:solidFill>
                <a:latin typeface="Avenir Next LT Pro" panose="020B0504020202020204" pitchFamily="34" charset="77"/>
              </a:rPr>
              <a:t>… come  ZERO DEROGHE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128954" y="2948353"/>
            <a:ext cx="114839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No a delegittimazione del contratto nazionale attraverso l’uso massivo di accordi in deroga e azioni volte a snaturare la categoria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No a risparmio costi da parte dei datori di lavoro a danno delle lavoratrici e dei lavoratori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No a pressioni commerciali indebite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No a forme di lavoro a cottimo</a:t>
            </a: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42CC290-58E7-23D4-2930-20DBB7ACC598}"/>
              </a:ext>
            </a:extLst>
          </p:cNvPr>
          <p:cNvSpPr/>
          <p:nvPr/>
        </p:nvSpPr>
        <p:spPr>
          <a:xfrm>
            <a:off x="3553373" y="5613217"/>
            <a:ext cx="5995552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#ZERODEROGHE</a:t>
            </a:r>
          </a:p>
        </p:txBody>
      </p:sp>
    </p:spTree>
    <p:extLst>
      <p:ext uri="{BB962C8B-B14F-4D97-AF65-F5344CB8AC3E}">
        <p14:creationId xmlns:p14="http://schemas.microsoft.com/office/powerpoint/2010/main" val="19560877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03B6CDCE-2588-5262-A69C-F08ADA4DA2D9}"/>
              </a:ext>
            </a:extLst>
          </p:cNvPr>
          <p:cNvSpPr/>
          <p:nvPr/>
        </p:nvSpPr>
        <p:spPr>
          <a:xfrm>
            <a:off x="80595" y="4355502"/>
            <a:ext cx="642791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#ZEROCOMPROMESSI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9B0A22FA-994D-1127-B3DE-2BC0F6FF1915}"/>
              </a:ext>
            </a:extLst>
          </p:cNvPr>
          <p:cNvSpPr/>
          <p:nvPr/>
        </p:nvSpPr>
        <p:spPr>
          <a:xfrm>
            <a:off x="4268769" y="2653077"/>
            <a:ext cx="365446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8A7E3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#ROADTOWELFARE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BB893A3-E764-C308-8FF1-36EBBB5581B1}"/>
              </a:ext>
            </a:extLst>
          </p:cNvPr>
          <p:cNvSpPr/>
          <p:nvPr/>
        </p:nvSpPr>
        <p:spPr>
          <a:xfrm>
            <a:off x="721459" y="3210863"/>
            <a:ext cx="41838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#CRESCITACONDIVISA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E3C0B30-1D77-0053-5718-977FB6F3E694}"/>
              </a:ext>
            </a:extLst>
          </p:cNvPr>
          <p:cNvSpPr/>
          <p:nvPr/>
        </p:nvSpPr>
        <p:spPr>
          <a:xfrm>
            <a:off x="585620" y="2626088"/>
            <a:ext cx="35931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#IDENTIFICAZIONE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FCF5B066-F9F2-2A80-5845-3C0641D6BE8F}"/>
              </a:ext>
            </a:extLst>
          </p:cNvPr>
          <p:cNvSpPr/>
          <p:nvPr/>
        </p:nvSpPr>
        <p:spPr>
          <a:xfrm>
            <a:off x="1948746" y="599141"/>
            <a:ext cx="484273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6600CC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#RILANCIOOCCUPAZIONE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8DF7C93-91D7-FC67-FF27-57C9765A092B}"/>
              </a:ext>
            </a:extLst>
          </p:cNvPr>
          <p:cNvSpPr/>
          <p:nvPr/>
        </p:nvSpPr>
        <p:spPr>
          <a:xfrm>
            <a:off x="-72977" y="5441378"/>
            <a:ext cx="504683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#GENDER&amp;DIVERSITY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526942F-E363-C9E6-4F4C-1243B6674A4B}"/>
              </a:ext>
            </a:extLst>
          </p:cNvPr>
          <p:cNvSpPr/>
          <p:nvPr/>
        </p:nvSpPr>
        <p:spPr>
          <a:xfrm>
            <a:off x="7220085" y="1099225"/>
            <a:ext cx="26557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#FLESSIBILITÀ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962E79D0-30D7-DDBE-4C25-4C96F56D563E}"/>
              </a:ext>
            </a:extLst>
          </p:cNvPr>
          <p:cNvSpPr/>
          <p:nvPr/>
        </p:nvSpPr>
        <p:spPr>
          <a:xfrm>
            <a:off x="-1046769" y="3826274"/>
            <a:ext cx="734217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#DIRITTOALLATUTELA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939434-CB83-C6E1-B033-FB3A33F3C1C5}"/>
              </a:ext>
            </a:extLst>
          </p:cNvPr>
          <p:cNvSpPr/>
          <p:nvPr/>
        </p:nvSpPr>
        <p:spPr>
          <a:xfrm>
            <a:off x="5190353" y="3999089"/>
            <a:ext cx="719940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CC66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#POLITICHECOMMERCIALI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016A0FAD-5C02-CF5A-6D3D-F21B8C1AFE0B}"/>
              </a:ext>
            </a:extLst>
          </p:cNvPr>
          <p:cNvSpPr/>
          <p:nvPr/>
        </p:nvSpPr>
        <p:spPr>
          <a:xfrm>
            <a:off x="7458550" y="496313"/>
            <a:ext cx="30534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8A7E3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#SOSTENIBILITÀ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6910121-1905-4EBF-B044-1A70053E94BA}"/>
              </a:ext>
            </a:extLst>
          </p:cNvPr>
          <p:cNvSpPr/>
          <p:nvPr/>
        </p:nvSpPr>
        <p:spPr>
          <a:xfrm>
            <a:off x="1373766" y="6002218"/>
            <a:ext cx="36000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#VALORIZZAZIONE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B6BAABFE-3E13-5FE5-01D4-6FAD81CFAE12}"/>
              </a:ext>
            </a:extLst>
          </p:cNvPr>
          <p:cNvSpPr/>
          <p:nvPr/>
        </p:nvSpPr>
        <p:spPr>
          <a:xfrm>
            <a:off x="4359861" y="1202345"/>
            <a:ext cx="268381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#FAMILY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30FC82C2-222E-70EF-3E9F-1F9C3DC2D834}"/>
              </a:ext>
            </a:extLst>
          </p:cNvPr>
          <p:cNvSpPr/>
          <p:nvPr/>
        </p:nvSpPr>
        <p:spPr>
          <a:xfrm>
            <a:off x="7455568" y="5428772"/>
            <a:ext cx="47530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#FORMAZIONEPROTETTA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03DF60EF-2309-DC29-0F8A-E5B91C586D7C}"/>
              </a:ext>
            </a:extLst>
          </p:cNvPr>
          <p:cNvSpPr/>
          <p:nvPr/>
        </p:nvSpPr>
        <p:spPr>
          <a:xfrm>
            <a:off x="3741418" y="5010229"/>
            <a:ext cx="400923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8A7E3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#NUOVIPERIMETRI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821F567A-DD1B-CBAF-2BAE-5C9DB5FB51CA}"/>
              </a:ext>
            </a:extLst>
          </p:cNvPr>
          <p:cNvSpPr/>
          <p:nvPr/>
        </p:nvSpPr>
        <p:spPr>
          <a:xfrm>
            <a:off x="2398200" y="1195192"/>
            <a:ext cx="21162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#TURNOFF</a:t>
            </a: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2D098863-B89D-33E9-B458-748CD5936369}"/>
              </a:ext>
            </a:extLst>
          </p:cNvPr>
          <p:cNvSpPr/>
          <p:nvPr/>
        </p:nvSpPr>
        <p:spPr>
          <a:xfrm>
            <a:off x="5526275" y="5971411"/>
            <a:ext cx="409569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#TRASPARENZA</a:t>
            </a:r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22E347A0-3108-560A-3943-7E80A143D6E9}"/>
              </a:ext>
            </a:extLst>
          </p:cNvPr>
          <p:cNvSpPr/>
          <p:nvPr/>
        </p:nvSpPr>
        <p:spPr>
          <a:xfrm>
            <a:off x="7576442" y="4695378"/>
            <a:ext cx="425943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#BUONOPERDAVVERO</a:t>
            </a: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41D7487C-0698-C46F-BA7B-B857355AFC08}"/>
              </a:ext>
            </a:extLst>
          </p:cNvPr>
          <p:cNvSpPr/>
          <p:nvPr/>
        </p:nvSpPr>
        <p:spPr>
          <a:xfrm>
            <a:off x="4899173" y="3248715"/>
            <a:ext cx="65713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</a:t>
            </a:r>
            <a:r>
              <a:rPr lang="it-IT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35ORESETTIMANALI</a:t>
            </a:r>
            <a:endParaRPr lang="it-IT" sz="4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Avenir Next LT Pro" panose="020B0504020202020204" pitchFamily="34" charset="77"/>
            </a:endParaRP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F6CD225F-2721-5C16-199B-48CF95B89910}"/>
              </a:ext>
            </a:extLst>
          </p:cNvPr>
          <p:cNvSpPr/>
          <p:nvPr/>
        </p:nvSpPr>
        <p:spPr>
          <a:xfrm>
            <a:off x="8579004" y="2456810"/>
            <a:ext cx="350929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</a:t>
            </a:r>
            <a:r>
              <a:rPr lang="it-IT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435EURO</a:t>
            </a:r>
            <a:endParaRPr lang="it-IT" sz="4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Avenir Next LT Pro" panose="020B0504020202020204" pitchFamily="34" charset="77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1635D0A6-2444-54A0-436B-835D5CFAEB38}"/>
              </a:ext>
            </a:extLst>
          </p:cNvPr>
          <p:cNvSpPr/>
          <p:nvPr/>
        </p:nvSpPr>
        <p:spPr>
          <a:xfrm>
            <a:off x="5526275" y="1722529"/>
            <a:ext cx="798592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8A7E3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#STRESSLAVOROCORRELATO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95FC78DC-B35F-1F7B-6D18-1A0E585535C0}"/>
              </a:ext>
            </a:extLst>
          </p:cNvPr>
          <p:cNvSpPr/>
          <p:nvPr/>
        </p:nvSpPr>
        <p:spPr>
          <a:xfrm>
            <a:off x="1899915" y="1705128"/>
            <a:ext cx="473770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#SMART&amp;SAFE</a:t>
            </a:r>
            <a:endParaRPr lang="it-IT" sz="4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Avenir Next LT Pro" panose="020B0504020202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30401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2056613" y="934512"/>
            <a:ext cx="977876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6000" b="1" cap="none" spc="0" dirty="0">
                <a:ln/>
                <a:solidFill>
                  <a:srgbClr val="08A7E3"/>
                </a:solidFill>
                <a:effectLst/>
                <a:latin typeface="Avenir Next LT Pro" panose="020B0504020202020204" pitchFamily="34" charset="77"/>
              </a:rPr>
              <a:t>A</a:t>
            </a:r>
            <a:r>
              <a:rPr lang="it-IT" sz="4800" b="1" cap="none" spc="0" dirty="0">
                <a:ln/>
                <a:solidFill>
                  <a:srgbClr val="08A7E3"/>
                </a:solidFill>
                <a:effectLst/>
                <a:latin typeface="Avenir Next LT Pro" panose="020B0504020202020204" pitchFamily="34" charset="77"/>
              </a:rPr>
              <a:t>… come </a:t>
            </a:r>
            <a:r>
              <a:rPr lang="it-IT" sz="4800" b="1" dirty="0">
                <a:ln/>
                <a:solidFill>
                  <a:srgbClr val="08A7E3"/>
                </a:solidFill>
                <a:latin typeface="Avenir Next LT Pro" panose="020B0504020202020204" pitchFamily="34" charset="77"/>
              </a:rPr>
              <a:t>AMPIA ED INCLUSIVA</a:t>
            </a:r>
            <a:endParaRPr lang="it-IT" sz="4800" b="1" cap="none" spc="0" dirty="0">
              <a:ln/>
              <a:solidFill>
                <a:srgbClr val="08A7E3"/>
              </a:solidFill>
              <a:effectLst/>
              <a:latin typeface="Avenir Next LT Pro" panose="020B0504020202020204" pitchFamily="34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A137C7D-0742-7289-24DF-91618EA63EA2}"/>
              </a:ext>
            </a:extLst>
          </p:cNvPr>
          <p:cNvSpPr txBox="1"/>
          <p:nvPr/>
        </p:nvSpPr>
        <p:spPr>
          <a:xfrm>
            <a:off x="504092" y="2268821"/>
            <a:ext cx="1083212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	</a:t>
            </a:r>
          </a:p>
          <a:p>
            <a:endParaRPr lang="it-IT" sz="2000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Preservare la centralità del contratto  ed estendere l'ambito di applicazione del contratto al perimetro di Vigilanza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2000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Includere nuove esigenze e istanze della categoria, in risposta ai cambiamenti del settore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2000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Garantire e valorizzare il ruolo, anche sociale, della categoria</a:t>
            </a:r>
          </a:p>
          <a:p>
            <a:endParaRPr lang="it-IT" sz="2000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Assicurare nuovi diritti e tutele e renderli esigibili per tutti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8BB8E6AE-693E-9947-8569-040FF2AACA9A}"/>
              </a:ext>
            </a:extLst>
          </p:cNvPr>
          <p:cNvSpPr/>
          <p:nvPr/>
        </p:nvSpPr>
        <p:spPr>
          <a:xfrm>
            <a:off x="2093942" y="5438920"/>
            <a:ext cx="8004115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#AMPIDIRITTIETUTELE </a:t>
            </a:r>
          </a:p>
        </p:txBody>
      </p:sp>
    </p:spTree>
    <p:extLst>
      <p:ext uri="{BB962C8B-B14F-4D97-AF65-F5344CB8AC3E}">
        <p14:creationId xmlns:p14="http://schemas.microsoft.com/office/powerpoint/2010/main" val="3958966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2261965" y="1023291"/>
            <a:ext cx="88242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5400" b="1" dirty="0">
                <a:ln/>
                <a:solidFill>
                  <a:srgbClr val="08A7E3"/>
                </a:solidFill>
                <a:latin typeface="Avenir Next LT Pro" panose="020B0504020202020204" pitchFamily="34" charset="77"/>
              </a:rPr>
              <a:t>B</a:t>
            </a:r>
            <a:r>
              <a:rPr lang="it-IT" sz="5400" b="1" cap="none" spc="0" dirty="0">
                <a:ln/>
                <a:solidFill>
                  <a:srgbClr val="08A7E3"/>
                </a:solidFill>
                <a:effectLst/>
                <a:latin typeface="Avenir Next LT Pro" panose="020B0504020202020204" pitchFamily="34" charset="77"/>
              </a:rPr>
              <a:t>… come </a:t>
            </a:r>
            <a:r>
              <a:rPr lang="it-IT" sz="5400" b="1" dirty="0">
                <a:ln/>
                <a:solidFill>
                  <a:srgbClr val="08A7E3"/>
                </a:solidFill>
                <a:latin typeface="Avenir Next LT Pro" panose="020B0504020202020204" pitchFamily="34" charset="77"/>
              </a:rPr>
              <a:t>BUONO PASTO</a:t>
            </a:r>
            <a:r>
              <a:rPr lang="it-IT" sz="5400" b="1" cap="none" spc="0" dirty="0">
                <a:ln/>
                <a:solidFill>
                  <a:srgbClr val="08A7E3"/>
                </a:solidFill>
                <a:effectLst/>
                <a:latin typeface="Avenir Next LT Pro" panose="020B0504020202020204" pitchFamily="34" charset="77"/>
              </a:rPr>
              <a:t>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A137C7D-0742-7289-24DF-91618EA63EA2}"/>
              </a:ext>
            </a:extLst>
          </p:cNvPr>
          <p:cNvSpPr txBox="1"/>
          <p:nvPr/>
        </p:nvSpPr>
        <p:spPr>
          <a:xfrm>
            <a:off x="504092" y="2268821"/>
            <a:ext cx="108321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	</a:t>
            </a:r>
          </a:p>
          <a:p>
            <a:endParaRPr lang="it-IT" sz="2000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Aumento del buono pasto a minimo 8 euro elettronico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2000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Riconoscimento del pieno diritto al buono per tutte le aree e i livelli (compresi Qd3, Qd4) anche in assenza di intervallo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2000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77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77"/>
              </a:rPr>
              <a:t>Riconoscimento per part time, lavoro agile (smart working) e lavoro da remoto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8BB8E6AE-693E-9947-8569-040FF2AACA9A}"/>
              </a:ext>
            </a:extLst>
          </p:cNvPr>
          <p:cNvSpPr/>
          <p:nvPr/>
        </p:nvSpPr>
        <p:spPr>
          <a:xfrm>
            <a:off x="2317406" y="5514898"/>
            <a:ext cx="8040664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#BUONOPERDAVVERO</a:t>
            </a:r>
          </a:p>
        </p:txBody>
      </p:sp>
    </p:spTree>
    <p:extLst>
      <p:ext uri="{BB962C8B-B14F-4D97-AF65-F5344CB8AC3E}">
        <p14:creationId xmlns:p14="http://schemas.microsoft.com/office/powerpoint/2010/main" val="2844914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1900208" y="1130430"/>
            <a:ext cx="102917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C… come COINVOLGIMENTO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A137C7D-0742-7289-24DF-91618EA63EA2}"/>
              </a:ext>
            </a:extLst>
          </p:cNvPr>
          <p:cNvSpPr txBox="1"/>
          <p:nvPr/>
        </p:nvSpPr>
        <p:spPr>
          <a:xfrm>
            <a:off x="0" y="2416236"/>
            <a:ext cx="119223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Nuova stagione di confronti tra azienda e sindacati sulle modalità di «organizzazione del lavoro»	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Coinvolgimento sindacale su ambiti a maggior insidia dei livelli occupazionali: tecnologie, digitalizzazione, appalti, consulenze esterne e relativi costi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Partecipazione sindacale e informative trasparenti su algoritmi gestionali che incidono su tutela dei dati personali, prestazioni, valutazioni e dimensionamento unità operative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Certezze ed esigibilità del diritto di informazione e consultazione sindacale in tema di ristrutturazioni e/o riorganizzazioni, nonché carichi di lavoro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2B15E2C2-0AB9-6F51-5489-3AC1531AF824}"/>
              </a:ext>
            </a:extLst>
          </p:cNvPr>
          <p:cNvSpPr/>
          <p:nvPr/>
        </p:nvSpPr>
        <p:spPr>
          <a:xfrm>
            <a:off x="3274522" y="5503572"/>
            <a:ext cx="5642956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#</a:t>
            </a:r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TRASPARENZA</a:t>
            </a:r>
          </a:p>
        </p:txBody>
      </p:sp>
    </p:spTree>
    <p:extLst>
      <p:ext uri="{BB962C8B-B14F-4D97-AF65-F5344CB8AC3E}">
        <p14:creationId xmlns:p14="http://schemas.microsoft.com/office/powerpoint/2010/main" val="3565780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2024010" y="1029431"/>
            <a:ext cx="100580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D… come </a:t>
            </a:r>
            <a:r>
              <a:rPr lang="it-IT" sz="5400" b="1" dirty="0">
                <a:ln/>
                <a:solidFill>
                  <a:srgbClr val="08A7E3"/>
                </a:solidFill>
                <a:latin typeface="Avenir Next" panose="020B0503020202020204" pitchFamily="34" charset="0"/>
              </a:rPr>
              <a:t>DISCONNESSIONE</a:t>
            </a:r>
            <a:r>
              <a:rPr lang="it-IT" sz="54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1465384" y="2455985"/>
            <a:ext cx="101873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Modalità operativa volta a rendere il diritto alla disconnessione, già presente nel contratto nazionale, esigibile, indipendentemente dalla tipologie della prestazione lavorativa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Disattivazione dei dispositivi di connessione da parte del datore di lavoro al termine dell’orario lavorativo, al fine di rendere automatica la disconnessione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35287BD-E985-7159-FA78-B7CB7FF2FC1A}"/>
              </a:ext>
            </a:extLst>
          </p:cNvPr>
          <p:cNvSpPr/>
          <p:nvPr/>
        </p:nvSpPr>
        <p:spPr>
          <a:xfrm>
            <a:off x="4140977" y="5555315"/>
            <a:ext cx="3910045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#TURNOFF</a:t>
            </a:r>
          </a:p>
        </p:txBody>
      </p:sp>
    </p:spTree>
    <p:extLst>
      <p:ext uri="{BB962C8B-B14F-4D97-AF65-F5344CB8AC3E}">
        <p14:creationId xmlns:p14="http://schemas.microsoft.com/office/powerpoint/2010/main" val="1881124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1876925" y="749367"/>
            <a:ext cx="9817769" cy="23698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6000" b="1" dirty="0">
                <a:ln/>
                <a:solidFill>
                  <a:srgbClr val="08A7E3"/>
                </a:solidFill>
                <a:latin typeface="Avenir Next" panose="020B0503020202020204" pitchFamily="34" charset="0"/>
              </a:rPr>
              <a:t>E</a:t>
            </a:r>
            <a:r>
              <a:rPr lang="it-IT" sz="60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… come ESTENSIONE </a:t>
            </a:r>
          </a:p>
          <a:p>
            <a:pPr algn="ctr"/>
            <a:r>
              <a:rPr lang="it-IT" sz="60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CONTRATTUALE</a:t>
            </a:r>
            <a:r>
              <a:rPr lang="it-IT" sz="88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601980" y="3119247"/>
            <a:ext cx="115900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Rafforzamento dell’area contrattuale per estendere il perimetro di applicazione del contratto nazionale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Inclusione delle nuove occupazioni emergenti con l’innovazione tecnologica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No a discriminazioni contrattuali in senso generale tra lavoratrici e lavoratori della stessa azienda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Introduzione di limiti certi alle attività appaltabili/accessorie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A2EE3E8B-F568-3C30-93CE-F1EFCFE7EEAB}"/>
              </a:ext>
            </a:extLst>
          </p:cNvPr>
          <p:cNvSpPr/>
          <p:nvPr/>
        </p:nvSpPr>
        <p:spPr>
          <a:xfrm>
            <a:off x="3077235" y="5453741"/>
            <a:ext cx="6639510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#NUOVIPERIMETRI</a:t>
            </a:r>
          </a:p>
        </p:txBody>
      </p:sp>
    </p:spTree>
    <p:extLst>
      <p:ext uri="{BB962C8B-B14F-4D97-AF65-F5344CB8AC3E}">
        <p14:creationId xmlns:p14="http://schemas.microsoft.com/office/powerpoint/2010/main" val="4044421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2099834" y="1015054"/>
            <a:ext cx="928254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6000" b="1" cap="none" spc="0" dirty="0" err="1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F</a:t>
            </a:r>
            <a:r>
              <a:rPr lang="it-IT" sz="60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… come </a:t>
            </a:r>
            <a:r>
              <a:rPr lang="it-IT" sz="6000" b="1" dirty="0">
                <a:ln/>
                <a:solidFill>
                  <a:srgbClr val="08A7E3"/>
                </a:solidFill>
                <a:latin typeface="Avenir Next" panose="020B0503020202020204" pitchFamily="34" charset="0"/>
              </a:rPr>
              <a:t>FORMAZIONE</a:t>
            </a:r>
            <a:r>
              <a:rPr lang="it-IT" sz="60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809625" y="2621086"/>
            <a:ext cx="105727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8A7E3"/>
                </a:solidFill>
                <a:latin typeface="Avenir Next" panose="020B0503020202020204" pitchFamily="34" charset="0"/>
              </a:rPr>
              <a:t>Certezza di ambiente adeguato e protetto per la fruizione della formazione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rgbClr val="08A7E3"/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8A7E3"/>
                </a:solidFill>
                <a:latin typeface="Avenir Next" panose="020B0503020202020204" pitchFamily="34" charset="0"/>
              </a:rPr>
              <a:t>Condizioni organizzative atte a garantire uno svolgimento di attività formativa «in via esclusiva»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rgbClr val="08A7E3"/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8A7E3"/>
                </a:solidFill>
                <a:latin typeface="Avenir Next" panose="020B0503020202020204" pitchFamily="34" charset="0"/>
              </a:rPr>
              <a:t>Esigibilità del diritto a fruire della formazione in modalità smart learning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rgbClr val="08A7E3"/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08A7E3"/>
                </a:solidFill>
                <a:latin typeface="Avenir Next" panose="020B0503020202020204" pitchFamily="34" charset="0"/>
              </a:rPr>
              <a:t>Obbligatorietà dell’istituzione dell’organismo paritetico della formazione per l’accesso ai fondi comunitari, nazionali e regionali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F3BEDAA-B344-119A-E069-861FCFFD684B}"/>
              </a:ext>
            </a:extLst>
          </p:cNvPr>
          <p:cNvSpPr/>
          <p:nvPr/>
        </p:nvSpPr>
        <p:spPr>
          <a:xfrm>
            <a:off x="1598486" y="5412812"/>
            <a:ext cx="8995028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#FORMAZIONEPROTETTA</a:t>
            </a:r>
          </a:p>
        </p:txBody>
      </p:sp>
    </p:spTree>
    <p:extLst>
      <p:ext uri="{BB962C8B-B14F-4D97-AF65-F5344CB8AC3E}">
        <p14:creationId xmlns:p14="http://schemas.microsoft.com/office/powerpoint/2010/main" val="3262624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EC8E776-A360-96ED-887E-5BEED09FB07A}"/>
              </a:ext>
            </a:extLst>
          </p:cNvPr>
          <p:cNvSpPr/>
          <p:nvPr/>
        </p:nvSpPr>
        <p:spPr>
          <a:xfrm>
            <a:off x="2044029" y="768395"/>
            <a:ext cx="1014797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t-IT" sz="6000" b="1" dirty="0">
                <a:ln/>
                <a:solidFill>
                  <a:srgbClr val="08A7E3"/>
                </a:solidFill>
                <a:latin typeface="Avenir Next" panose="020B0503020202020204" pitchFamily="34" charset="0"/>
              </a:rPr>
              <a:t>G</a:t>
            </a:r>
            <a:r>
              <a:rPr lang="it-IT" sz="60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… come GENITORIALITÀ</a:t>
            </a:r>
            <a:r>
              <a:rPr lang="it-IT" sz="8800" b="1" cap="none" spc="0" dirty="0">
                <a:ln/>
                <a:solidFill>
                  <a:srgbClr val="08A7E3"/>
                </a:solidFill>
                <a:effectLst/>
                <a:latin typeface="Avenir Next" panose="020B0503020202020204" pitchFamily="34" charset="0"/>
              </a:rPr>
              <a:t>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A181228-BE32-CD9D-F89D-27F0FFD460AE}"/>
              </a:ext>
            </a:extLst>
          </p:cNvPr>
          <p:cNvSpPr txBox="1"/>
          <p:nvPr/>
        </p:nvSpPr>
        <p:spPr>
          <a:xfrm>
            <a:off x="1759927" y="2214945"/>
            <a:ext cx="116782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Integrazione dell’indennità di maternità al 100% oltre i 5 mesi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Previsioni aggiuntive per utilizzo del congedo fino ai 16 anni di vita della figlia/figlio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Flessibilità oraria in pausa pranzo per assistenza figli di età inferiore ai 14 anni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Ulteriori 3 giorni di congedo retribuito al padre per la nascita della figlia/figlio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Permessi retribuiti per percorsi di adozioni/affidi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Previsione di una concessione obbligatoria di permessi </a:t>
            </a:r>
            <a:r>
              <a:rPr lang="it-IT" dirty="0" err="1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Bes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 e </a:t>
            </a:r>
            <a:r>
              <a:rPr lang="it-IT" dirty="0" err="1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Dsa</a:t>
            </a: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Avenir Next" panose="020B05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venir Next" panose="020B0503020202020204" pitchFamily="34" charset="0"/>
              </a:rPr>
              <a:t>Aspettativa aggiuntiva non retribuita, richiedibile fino ai 3 anni di vita dei figli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EC32ADB-63AC-50A2-B38E-27E3A9E6B674}"/>
              </a:ext>
            </a:extLst>
          </p:cNvPr>
          <p:cNvSpPr/>
          <p:nvPr/>
        </p:nvSpPr>
        <p:spPr>
          <a:xfrm>
            <a:off x="4638592" y="5908264"/>
            <a:ext cx="3125023" cy="923330"/>
          </a:xfrm>
          <a:prstGeom prst="rect">
            <a:avLst/>
          </a:prstGeom>
          <a:solidFill>
            <a:srgbClr val="08A7E3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venir Next LT Pro" panose="020B0504020202020204" pitchFamily="34" charset="77"/>
              </a:rPr>
              <a:t>#FAMILY</a:t>
            </a:r>
          </a:p>
        </p:txBody>
      </p:sp>
    </p:spTree>
    <p:extLst>
      <p:ext uri="{BB962C8B-B14F-4D97-AF65-F5344CB8AC3E}">
        <p14:creationId xmlns:p14="http://schemas.microsoft.com/office/powerpoint/2010/main" val="360966534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863_TF33552983" id="{792024A4-83F0-453F-A4BD-1CB3E5CCBFB1}" vid="{E95525AB-6E82-4195-972A-6448D521CC33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lue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1860</TotalTime>
  <Words>1980</Words>
  <Application>Microsoft Macintosh PowerPoint</Application>
  <PresentationFormat>Widescreen</PresentationFormat>
  <Paragraphs>299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2" baseType="lpstr">
      <vt:lpstr>Avenir Next</vt:lpstr>
      <vt:lpstr>Avenir Next LT Pro</vt:lpstr>
      <vt:lpstr>Calibri</vt:lpstr>
      <vt:lpstr>Franklin Gothic Book</vt:lpstr>
      <vt:lpstr>Wingdings</vt:lpstr>
      <vt:lpstr>Wingdings 2</vt:lpstr>
      <vt:lpstr>DividendVTI</vt:lpstr>
      <vt:lpstr>PIATTAFORMA PER IL RINNOVO  DEL CONTRATTO COLLETTIVO NAZIONALE DI LAVORO  SETTORE CREDITIZIO E FINANZIARIO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NEWSLETTER FABI</dc:title>
  <dc:creator>luca gianella</dc:creator>
  <cp:lastModifiedBy>Francesco De Dominicis</cp:lastModifiedBy>
  <cp:revision>30</cp:revision>
  <cp:lastPrinted>2023-05-01T16:27:02Z</cp:lastPrinted>
  <dcterms:created xsi:type="dcterms:W3CDTF">2022-11-20T20:33:58Z</dcterms:created>
  <dcterms:modified xsi:type="dcterms:W3CDTF">2023-05-01T16:28:36Z</dcterms:modified>
</cp:coreProperties>
</file>